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7775E-4B9D-4C13-947C-95FBE1963E3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0CF894-F7B3-4B36-A97B-1404975DFFBB}">
      <dgm:prSet phldrT="[Texto]" custT="1"/>
      <dgm:spPr>
        <a:solidFill>
          <a:schemeClr val="tx2"/>
        </a:solidFill>
      </dgm:spPr>
      <dgm:t>
        <a:bodyPr/>
        <a:lstStyle/>
        <a:p>
          <a:r>
            <a:rPr lang="es-VE" sz="1600" b="1" dirty="0" smtClean="0"/>
            <a:t>Colegio San Ignacio (Caracas) 1923</a:t>
          </a:r>
          <a:endParaRPr lang="en-US" sz="1600" b="1" dirty="0"/>
        </a:p>
      </dgm:t>
    </dgm:pt>
    <dgm:pt modelId="{B531F0A5-0BFB-4281-8683-4FBE8A257B09}" type="parTrans" cxnId="{2EB85B85-A6C3-4AFD-92F2-CDA218BB8F77}">
      <dgm:prSet/>
      <dgm:spPr/>
      <dgm:t>
        <a:bodyPr/>
        <a:lstStyle/>
        <a:p>
          <a:endParaRPr lang="en-US"/>
        </a:p>
      </dgm:t>
    </dgm:pt>
    <dgm:pt modelId="{AE45CAE1-A9DA-4458-AD85-32A5C82B5877}" type="sibTrans" cxnId="{2EB85B85-A6C3-4AFD-92F2-CDA218BB8F7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B663FABC-2495-4B17-A801-226726791039}">
      <dgm:prSet phldrT="[Texto]" custT="1"/>
      <dgm:spPr>
        <a:solidFill>
          <a:schemeClr val="tx2"/>
        </a:solidFill>
      </dgm:spPr>
      <dgm:t>
        <a:bodyPr/>
        <a:lstStyle/>
        <a:p>
          <a:r>
            <a:rPr lang="es-VE" sz="1600" b="1" dirty="0" err="1" smtClean="0"/>
            <a:t>Çolegio</a:t>
          </a:r>
          <a:r>
            <a:rPr lang="es-VE" sz="1600" b="1" dirty="0" smtClean="0"/>
            <a:t> Gonzaga (Maracaibo) 1945</a:t>
          </a:r>
          <a:endParaRPr lang="en-US" sz="1600" b="1" dirty="0"/>
        </a:p>
      </dgm:t>
    </dgm:pt>
    <dgm:pt modelId="{622E2623-ED97-4631-B96A-7E4B384CACB5}" type="parTrans" cxnId="{DA9477A9-87FB-4F50-9511-60C1903E37BC}">
      <dgm:prSet/>
      <dgm:spPr/>
      <dgm:t>
        <a:bodyPr/>
        <a:lstStyle/>
        <a:p>
          <a:endParaRPr lang="en-US"/>
        </a:p>
      </dgm:t>
    </dgm:pt>
    <dgm:pt modelId="{414BDCBB-763E-4204-9916-4831F02C1EF8}" type="sibTrans" cxnId="{DA9477A9-87FB-4F50-9511-60C1903E37B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74DE1360-77A6-4AFD-8D17-A89EE88B675F}">
      <dgm:prSet phldrT="[Texto]" custT="1"/>
      <dgm:spPr>
        <a:solidFill>
          <a:schemeClr val="tx2"/>
        </a:solidFill>
      </dgm:spPr>
      <dgm:t>
        <a:bodyPr/>
        <a:lstStyle/>
        <a:p>
          <a:r>
            <a:rPr lang="es-VE" sz="1600" b="1" dirty="0" smtClean="0"/>
            <a:t>Instituto Técnico Jesús Obrero (Caracas) 1948</a:t>
          </a:r>
          <a:endParaRPr lang="en-US" sz="1600" b="1" dirty="0"/>
        </a:p>
      </dgm:t>
    </dgm:pt>
    <dgm:pt modelId="{CA582BDD-C0BF-4F9F-B558-F23C092435F6}" type="parTrans" cxnId="{DFEFE62E-B810-4B93-B30F-0676DC8F0C7D}">
      <dgm:prSet/>
      <dgm:spPr/>
      <dgm:t>
        <a:bodyPr/>
        <a:lstStyle/>
        <a:p>
          <a:endParaRPr lang="en-US"/>
        </a:p>
      </dgm:t>
    </dgm:pt>
    <dgm:pt modelId="{282C65E2-E9AB-4ADB-9A28-C001E40FF895}" type="sibTrans" cxnId="{DFEFE62E-B810-4B93-B30F-0676DC8F0C7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671651BB-F5CF-4153-A72E-9597D0930467}">
      <dgm:prSet phldrT="[Texto]" custT="1"/>
      <dgm:spPr>
        <a:solidFill>
          <a:schemeClr val="tx2"/>
        </a:solidFill>
      </dgm:spPr>
      <dgm:t>
        <a:bodyPr/>
        <a:lstStyle/>
        <a:p>
          <a:r>
            <a:rPr lang="es-VE" sz="1600" b="1" dirty="0" smtClean="0"/>
            <a:t>Colegio Loyola </a:t>
          </a:r>
          <a:r>
            <a:rPr lang="es-VE" sz="1600" b="1" dirty="0" err="1" smtClean="0"/>
            <a:t>Gumilla</a:t>
          </a:r>
          <a:r>
            <a:rPr lang="es-VE" sz="1600" b="1" dirty="0" smtClean="0"/>
            <a:t> (Guayana) 1965</a:t>
          </a:r>
          <a:endParaRPr lang="en-US" sz="1600" b="1" dirty="0"/>
        </a:p>
      </dgm:t>
    </dgm:pt>
    <dgm:pt modelId="{A25A58B2-B96E-4015-B0E0-1DB79ADFE255}" type="parTrans" cxnId="{4E9EAFB7-1AC3-4EBA-894C-63ACD8158BE4}">
      <dgm:prSet/>
      <dgm:spPr/>
      <dgm:t>
        <a:bodyPr/>
        <a:lstStyle/>
        <a:p>
          <a:endParaRPr lang="en-US"/>
        </a:p>
      </dgm:t>
    </dgm:pt>
    <dgm:pt modelId="{B3F3F4E0-8716-4383-9712-730BFAF12DBE}" type="sibTrans" cxnId="{4E9EAFB7-1AC3-4EBA-894C-63ACD8158BE4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4536A821-89F3-4B19-B7E2-B3EDFB60AF52}" type="pres">
      <dgm:prSet presAssocID="{5427775E-4B9D-4C13-947C-95FBE1963E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71E7D20-73A0-4302-A606-7B6037E2FAFF}" type="pres">
      <dgm:prSet presAssocID="{5427775E-4B9D-4C13-947C-95FBE1963E37}" presName="dot1" presStyleLbl="alignNode1" presStyleIdx="0" presStyleCnt="13"/>
      <dgm:spPr/>
    </dgm:pt>
    <dgm:pt modelId="{8A08FCFF-D85A-4804-BA38-AC2EBBAC4140}" type="pres">
      <dgm:prSet presAssocID="{5427775E-4B9D-4C13-947C-95FBE1963E37}" presName="dot2" presStyleLbl="alignNode1" presStyleIdx="1" presStyleCnt="13"/>
      <dgm:spPr/>
    </dgm:pt>
    <dgm:pt modelId="{320C33D5-CA0A-4C26-B18E-E24F17211E52}" type="pres">
      <dgm:prSet presAssocID="{5427775E-4B9D-4C13-947C-95FBE1963E37}" presName="dot3" presStyleLbl="alignNode1" presStyleIdx="2" presStyleCnt="13"/>
      <dgm:spPr/>
    </dgm:pt>
    <dgm:pt modelId="{0FCE786A-D91B-4A58-841D-933BE84FB0F4}" type="pres">
      <dgm:prSet presAssocID="{5427775E-4B9D-4C13-947C-95FBE1963E37}" presName="dot4" presStyleLbl="alignNode1" presStyleIdx="3" presStyleCnt="13"/>
      <dgm:spPr/>
    </dgm:pt>
    <dgm:pt modelId="{2A82ED3A-83BB-413B-A704-F629D740C9EB}" type="pres">
      <dgm:prSet presAssocID="{5427775E-4B9D-4C13-947C-95FBE1963E37}" presName="dot5" presStyleLbl="alignNode1" presStyleIdx="4" presStyleCnt="13"/>
      <dgm:spPr/>
    </dgm:pt>
    <dgm:pt modelId="{638A8BD6-C713-4EBE-85AD-8D5D660F1854}" type="pres">
      <dgm:prSet presAssocID="{5427775E-4B9D-4C13-947C-95FBE1963E37}" presName="dot6" presStyleLbl="alignNode1" presStyleIdx="5" presStyleCnt="13"/>
      <dgm:spPr/>
    </dgm:pt>
    <dgm:pt modelId="{ED844AC8-712A-441B-84B6-674CA3816122}" type="pres">
      <dgm:prSet presAssocID="{5427775E-4B9D-4C13-947C-95FBE1963E37}" presName="dotArrow1" presStyleLbl="alignNode1" presStyleIdx="6" presStyleCnt="13"/>
      <dgm:spPr/>
    </dgm:pt>
    <dgm:pt modelId="{EB063556-A278-46EF-8E36-44E3FAC91274}" type="pres">
      <dgm:prSet presAssocID="{5427775E-4B9D-4C13-947C-95FBE1963E37}" presName="dotArrow2" presStyleLbl="alignNode1" presStyleIdx="7" presStyleCnt="13"/>
      <dgm:spPr/>
    </dgm:pt>
    <dgm:pt modelId="{28974659-E1DA-4A87-A35E-13E303C6D2FA}" type="pres">
      <dgm:prSet presAssocID="{5427775E-4B9D-4C13-947C-95FBE1963E37}" presName="dotArrow3" presStyleLbl="alignNode1" presStyleIdx="8" presStyleCnt="13"/>
      <dgm:spPr/>
    </dgm:pt>
    <dgm:pt modelId="{481E9881-BA0F-4933-AF62-5AD2D1B1F71E}" type="pres">
      <dgm:prSet presAssocID="{5427775E-4B9D-4C13-947C-95FBE1963E37}" presName="dotArrow4" presStyleLbl="alignNode1" presStyleIdx="9" presStyleCnt="13"/>
      <dgm:spPr/>
    </dgm:pt>
    <dgm:pt modelId="{081A10E1-8C95-4721-BE03-B719193E52F7}" type="pres">
      <dgm:prSet presAssocID="{5427775E-4B9D-4C13-947C-95FBE1963E37}" presName="dotArrow5" presStyleLbl="alignNode1" presStyleIdx="10" presStyleCnt="13"/>
      <dgm:spPr/>
    </dgm:pt>
    <dgm:pt modelId="{CFCF6B17-865D-471E-AE85-CD1D3C29658D}" type="pres">
      <dgm:prSet presAssocID="{5427775E-4B9D-4C13-947C-95FBE1963E37}" presName="dotArrow6" presStyleLbl="alignNode1" presStyleIdx="11" presStyleCnt="13"/>
      <dgm:spPr/>
    </dgm:pt>
    <dgm:pt modelId="{D2F1FD26-6755-41B8-AC75-D6269FD58B81}" type="pres">
      <dgm:prSet presAssocID="{5427775E-4B9D-4C13-947C-95FBE1963E37}" presName="dotArrow7" presStyleLbl="alignNode1" presStyleIdx="12" presStyleCnt="13"/>
      <dgm:spPr/>
    </dgm:pt>
    <dgm:pt modelId="{DF4BA9F4-7B5D-4488-A39A-951801A7E805}" type="pres">
      <dgm:prSet presAssocID="{3A0CF894-F7B3-4B36-A97B-1404975DFFBB}" presName="parTx1" presStyleLbl="node1" presStyleIdx="0" presStyleCnt="4" custScaleY="157534"/>
      <dgm:spPr/>
      <dgm:t>
        <a:bodyPr/>
        <a:lstStyle/>
        <a:p>
          <a:endParaRPr lang="en-US"/>
        </a:p>
      </dgm:t>
    </dgm:pt>
    <dgm:pt modelId="{BE0AE654-D8FE-4B21-A646-429ADAE7F99F}" type="pres">
      <dgm:prSet presAssocID="{AE45CAE1-A9DA-4458-AD85-32A5C82B5877}" presName="picture1" presStyleCnt="0"/>
      <dgm:spPr/>
    </dgm:pt>
    <dgm:pt modelId="{289FA65E-D32A-4E24-B7DD-56B5C49AF48D}" type="pres">
      <dgm:prSet presAssocID="{AE45CAE1-A9DA-4458-AD85-32A5C82B5877}" presName="imageRepeatNode" presStyleLbl="fgImgPlace1" presStyleIdx="0" presStyleCnt="4"/>
      <dgm:spPr/>
      <dgm:t>
        <a:bodyPr/>
        <a:lstStyle/>
        <a:p>
          <a:endParaRPr lang="en-US"/>
        </a:p>
      </dgm:t>
    </dgm:pt>
    <dgm:pt modelId="{B3056DA8-280E-4679-86DF-DA3DDBAB60CC}" type="pres">
      <dgm:prSet presAssocID="{B663FABC-2495-4B17-A801-226726791039}" presName="parTx2" presStyleLbl="node1" presStyleIdx="1" presStyleCnt="4" custScaleY="154753"/>
      <dgm:spPr/>
      <dgm:t>
        <a:bodyPr/>
        <a:lstStyle/>
        <a:p>
          <a:endParaRPr lang="en-US"/>
        </a:p>
      </dgm:t>
    </dgm:pt>
    <dgm:pt modelId="{97EAD519-16DD-401D-A572-CDA061AF5FD4}" type="pres">
      <dgm:prSet presAssocID="{414BDCBB-763E-4204-9916-4831F02C1EF8}" presName="picture2" presStyleCnt="0"/>
      <dgm:spPr/>
    </dgm:pt>
    <dgm:pt modelId="{7DAF6E77-60AD-486D-A9F4-A22846EAC7F5}" type="pres">
      <dgm:prSet presAssocID="{414BDCBB-763E-4204-9916-4831F02C1EF8}" presName="imageRepeatNode" presStyleLbl="fgImgPlace1" presStyleIdx="1" presStyleCnt="4"/>
      <dgm:spPr/>
      <dgm:t>
        <a:bodyPr/>
        <a:lstStyle/>
        <a:p>
          <a:endParaRPr lang="en-US"/>
        </a:p>
      </dgm:t>
    </dgm:pt>
    <dgm:pt modelId="{1ADFA5B9-38E2-40C8-B616-70AE097CDF2F}" type="pres">
      <dgm:prSet presAssocID="{74DE1360-77A6-4AFD-8D17-A89EE88B675F}" presName="parTx3" presStyleLbl="node1" presStyleIdx="2" presStyleCnt="4" custScaleY="164819"/>
      <dgm:spPr/>
      <dgm:t>
        <a:bodyPr/>
        <a:lstStyle/>
        <a:p>
          <a:endParaRPr lang="en-US"/>
        </a:p>
      </dgm:t>
    </dgm:pt>
    <dgm:pt modelId="{FE65C5C4-E72D-41ED-90E1-DE690F532CDB}" type="pres">
      <dgm:prSet presAssocID="{282C65E2-E9AB-4ADB-9A28-C001E40FF895}" presName="picture3" presStyleCnt="0"/>
      <dgm:spPr/>
    </dgm:pt>
    <dgm:pt modelId="{9A2C7441-E09E-4AA8-ADC8-31A57F488006}" type="pres">
      <dgm:prSet presAssocID="{282C65E2-E9AB-4ADB-9A28-C001E40FF895}" presName="imageRepeatNode" presStyleLbl="fgImgPlace1" presStyleIdx="2" presStyleCnt="4" custLinFactNeighborX="6042" custLinFactNeighborY="1973"/>
      <dgm:spPr/>
      <dgm:t>
        <a:bodyPr/>
        <a:lstStyle/>
        <a:p>
          <a:endParaRPr lang="en-US"/>
        </a:p>
      </dgm:t>
    </dgm:pt>
    <dgm:pt modelId="{88277910-A527-43F9-9A2C-0E4D017F429E}" type="pres">
      <dgm:prSet presAssocID="{671651BB-F5CF-4153-A72E-9597D0930467}" presName="parTx4" presStyleLbl="node1" presStyleIdx="3" presStyleCnt="4" custScaleY="166331"/>
      <dgm:spPr/>
      <dgm:t>
        <a:bodyPr/>
        <a:lstStyle/>
        <a:p>
          <a:endParaRPr lang="en-US"/>
        </a:p>
      </dgm:t>
    </dgm:pt>
    <dgm:pt modelId="{387B8675-1500-438B-B65B-D80DA0B1A2E3}" type="pres">
      <dgm:prSet presAssocID="{B3F3F4E0-8716-4383-9712-730BFAF12DBE}" presName="picture4" presStyleCnt="0"/>
      <dgm:spPr/>
    </dgm:pt>
    <dgm:pt modelId="{035116F9-96B8-41BB-B1F7-7D233AB7513E}" type="pres">
      <dgm:prSet presAssocID="{B3F3F4E0-8716-4383-9712-730BFAF12DBE}" presName="imageRepeatNode" presStyleLbl="fgImgPlace1" presStyleIdx="3" presStyleCnt="4"/>
      <dgm:spPr/>
      <dgm:t>
        <a:bodyPr/>
        <a:lstStyle/>
        <a:p>
          <a:endParaRPr lang="en-US"/>
        </a:p>
      </dgm:t>
    </dgm:pt>
  </dgm:ptLst>
  <dgm:cxnLst>
    <dgm:cxn modelId="{2CC2BB7E-E248-43AA-9A5E-BF2133EC0CCE}" type="presOf" srcId="{414BDCBB-763E-4204-9916-4831F02C1EF8}" destId="{7DAF6E77-60AD-486D-A9F4-A22846EAC7F5}" srcOrd="0" destOrd="0" presId="urn:microsoft.com/office/officeart/2008/layout/AscendingPictureAccentProcess"/>
    <dgm:cxn modelId="{DFEFE62E-B810-4B93-B30F-0676DC8F0C7D}" srcId="{5427775E-4B9D-4C13-947C-95FBE1963E37}" destId="{74DE1360-77A6-4AFD-8D17-A89EE88B675F}" srcOrd="2" destOrd="0" parTransId="{CA582BDD-C0BF-4F9F-B558-F23C092435F6}" sibTransId="{282C65E2-E9AB-4ADB-9A28-C001E40FF895}"/>
    <dgm:cxn modelId="{AF1A1B6D-AB7E-405D-BD92-5D24A53DCABA}" type="presOf" srcId="{671651BB-F5CF-4153-A72E-9597D0930467}" destId="{88277910-A527-43F9-9A2C-0E4D017F429E}" srcOrd="0" destOrd="0" presId="urn:microsoft.com/office/officeart/2008/layout/AscendingPictureAccentProcess"/>
    <dgm:cxn modelId="{1523A3E7-A29D-4F79-AF87-E8BE1873E9AB}" type="presOf" srcId="{B3F3F4E0-8716-4383-9712-730BFAF12DBE}" destId="{035116F9-96B8-41BB-B1F7-7D233AB7513E}" srcOrd="0" destOrd="0" presId="urn:microsoft.com/office/officeart/2008/layout/AscendingPictureAccentProcess"/>
    <dgm:cxn modelId="{4E9EAFB7-1AC3-4EBA-894C-63ACD8158BE4}" srcId="{5427775E-4B9D-4C13-947C-95FBE1963E37}" destId="{671651BB-F5CF-4153-A72E-9597D0930467}" srcOrd="3" destOrd="0" parTransId="{A25A58B2-B96E-4015-B0E0-1DB79ADFE255}" sibTransId="{B3F3F4E0-8716-4383-9712-730BFAF12DBE}"/>
    <dgm:cxn modelId="{B1A3D703-AB56-4A26-9503-FCDA712CD399}" type="presOf" srcId="{74DE1360-77A6-4AFD-8D17-A89EE88B675F}" destId="{1ADFA5B9-38E2-40C8-B616-70AE097CDF2F}" srcOrd="0" destOrd="0" presId="urn:microsoft.com/office/officeart/2008/layout/AscendingPictureAccentProcess"/>
    <dgm:cxn modelId="{2EB85B85-A6C3-4AFD-92F2-CDA218BB8F77}" srcId="{5427775E-4B9D-4C13-947C-95FBE1963E37}" destId="{3A0CF894-F7B3-4B36-A97B-1404975DFFBB}" srcOrd="0" destOrd="0" parTransId="{B531F0A5-0BFB-4281-8683-4FBE8A257B09}" sibTransId="{AE45CAE1-A9DA-4458-AD85-32A5C82B5877}"/>
    <dgm:cxn modelId="{B038E6CA-5393-4DA3-A2A1-AFFFC21B2F2B}" type="presOf" srcId="{3A0CF894-F7B3-4B36-A97B-1404975DFFBB}" destId="{DF4BA9F4-7B5D-4488-A39A-951801A7E805}" srcOrd="0" destOrd="0" presId="urn:microsoft.com/office/officeart/2008/layout/AscendingPictureAccentProcess"/>
    <dgm:cxn modelId="{879E13CE-3EE1-45AD-9605-7FD16029F4DC}" type="presOf" srcId="{5427775E-4B9D-4C13-947C-95FBE1963E37}" destId="{4536A821-89F3-4B19-B7E2-B3EDFB60AF52}" srcOrd="0" destOrd="0" presId="urn:microsoft.com/office/officeart/2008/layout/AscendingPictureAccentProcess"/>
    <dgm:cxn modelId="{E9F1F2A2-8135-4A8B-B382-C328D829E5B2}" type="presOf" srcId="{B663FABC-2495-4B17-A801-226726791039}" destId="{B3056DA8-280E-4679-86DF-DA3DDBAB60CC}" srcOrd="0" destOrd="0" presId="urn:microsoft.com/office/officeart/2008/layout/AscendingPictureAccentProcess"/>
    <dgm:cxn modelId="{DA9477A9-87FB-4F50-9511-60C1903E37BC}" srcId="{5427775E-4B9D-4C13-947C-95FBE1963E37}" destId="{B663FABC-2495-4B17-A801-226726791039}" srcOrd="1" destOrd="0" parTransId="{622E2623-ED97-4631-B96A-7E4B384CACB5}" sibTransId="{414BDCBB-763E-4204-9916-4831F02C1EF8}"/>
    <dgm:cxn modelId="{FD8F02C2-1DC7-4D07-941F-1D63EABB721F}" type="presOf" srcId="{AE45CAE1-A9DA-4458-AD85-32A5C82B5877}" destId="{289FA65E-D32A-4E24-B7DD-56B5C49AF48D}" srcOrd="0" destOrd="0" presId="urn:microsoft.com/office/officeart/2008/layout/AscendingPictureAccentProcess"/>
    <dgm:cxn modelId="{23A6921E-644C-4DFC-9088-68B1B0B01A5E}" type="presOf" srcId="{282C65E2-E9AB-4ADB-9A28-C001E40FF895}" destId="{9A2C7441-E09E-4AA8-ADC8-31A57F488006}" srcOrd="0" destOrd="0" presId="urn:microsoft.com/office/officeart/2008/layout/AscendingPictureAccentProcess"/>
    <dgm:cxn modelId="{69E9945C-608C-4B3B-BBAA-F7F531A3BA30}" type="presParOf" srcId="{4536A821-89F3-4B19-B7E2-B3EDFB60AF52}" destId="{071E7D20-73A0-4302-A606-7B6037E2FAFF}" srcOrd="0" destOrd="0" presId="urn:microsoft.com/office/officeart/2008/layout/AscendingPictureAccentProcess"/>
    <dgm:cxn modelId="{0A8D672A-0D5D-4F86-9B94-4BF63137BD1D}" type="presParOf" srcId="{4536A821-89F3-4B19-B7E2-B3EDFB60AF52}" destId="{8A08FCFF-D85A-4804-BA38-AC2EBBAC4140}" srcOrd="1" destOrd="0" presId="urn:microsoft.com/office/officeart/2008/layout/AscendingPictureAccentProcess"/>
    <dgm:cxn modelId="{2D605CD8-72BF-451F-BEC9-78298A2991A9}" type="presParOf" srcId="{4536A821-89F3-4B19-B7E2-B3EDFB60AF52}" destId="{320C33D5-CA0A-4C26-B18E-E24F17211E52}" srcOrd="2" destOrd="0" presId="urn:microsoft.com/office/officeart/2008/layout/AscendingPictureAccentProcess"/>
    <dgm:cxn modelId="{8540BD67-1003-4041-A878-F6868ED34826}" type="presParOf" srcId="{4536A821-89F3-4B19-B7E2-B3EDFB60AF52}" destId="{0FCE786A-D91B-4A58-841D-933BE84FB0F4}" srcOrd="3" destOrd="0" presId="urn:microsoft.com/office/officeart/2008/layout/AscendingPictureAccentProcess"/>
    <dgm:cxn modelId="{B1A1DE3B-67E0-4D11-B13E-B7D1E15FE9A6}" type="presParOf" srcId="{4536A821-89F3-4B19-B7E2-B3EDFB60AF52}" destId="{2A82ED3A-83BB-413B-A704-F629D740C9EB}" srcOrd="4" destOrd="0" presId="urn:microsoft.com/office/officeart/2008/layout/AscendingPictureAccentProcess"/>
    <dgm:cxn modelId="{9EC00174-AA6F-49F3-B4D8-E46C60CDF09F}" type="presParOf" srcId="{4536A821-89F3-4B19-B7E2-B3EDFB60AF52}" destId="{638A8BD6-C713-4EBE-85AD-8D5D660F1854}" srcOrd="5" destOrd="0" presId="urn:microsoft.com/office/officeart/2008/layout/AscendingPictureAccentProcess"/>
    <dgm:cxn modelId="{27104544-2291-4DFE-8FC1-27C2EB1F7CBF}" type="presParOf" srcId="{4536A821-89F3-4B19-B7E2-B3EDFB60AF52}" destId="{ED844AC8-712A-441B-84B6-674CA3816122}" srcOrd="6" destOrd="0" presId="urn:microsoft.com/office/officeart/2008/layout/AscendingPictureAccentProcess"/>
    <dgm:cxn modelId="{A055E19C-3C50-468F-B8B1-EA99CD922CF2}" type="presParOf" srcId="{4536A821-89F3-4B19-B7E2-B3EDFB60AF52}" destId="{EB063556-A278-46EF-8E36-44E3FAC91274}" srcOrd="7" destOrd="0" presId="urn:microsoft.com/office/officeart/2008/layout/AscendingPictureAccentProcess"/>
    <dgm:cxn modelId="{A495DB20-72BF-4E44-B9B4-BC92DA72C95F}" type="presParOf" srcId="{4536A821-89F3-4B19-B7E2-B3EDFB60AF52}" destId="{28974659-E1DA-4A87-A35E-13E303C6D2FA}" srcOrd="8" destOrd="0" presId="urn:microsoft.com/office/officeart/2008/layout/AscendingPictureAccentProcess"/>
    <dgm:cxn modelId="{B3DB0039-45A2-4385-84A9-30F01B1619DD}" type="presParOf" srcId="{4536A821-89F3-4B19-B7E2-B3EDFB60AF52}" destId="{481E9881-BA0F-4933-AF62-5AD2D1B1F71E}" srcOrd="9" destOrd="0" presId="urn:microsoft.com/office/officeart/2008/layout/AscendingPictureAccentProcess"/>
    <dgm:cxn modelId="{3EEC5083-1614-4ED3-800A-13D72596714F}" type="presParOf" srcId="{4536A821-89F3-4B19-B7E2-B3EDFB60AF52}" destId="{081A10E1-8C95-4721-BE03-B719193E52F7}" srcOrd="10" destOrd="0" presId="urn:microsoft.com/office/officeart/2008/layout/AscendingPictureAccentProcess"/>
    <dgm:cxn modelId="{4C20A6F0-A11F-412B-8823-7E19D44F65F4}" type="presParOf" srcId="{4536A821-89F3-4B19-B7E2-B3EDFB60AF52}" destId="{CFCF6B17-865D-471E-AE85-CD1D3C29658D}" srcOrd="11" destOrd="0" presId="urn:microsoft.com/office/officeart/2008/layout/AscendingPictureAccentProcess"/>
    <dgm:cxn modelId="{8AFADA70-D5CE-4249-88AC-102DD2D035A0}" type="presParOf" srcId="{4536A821-89F3-4B19-B7E2-B3EDFB60AF52}" destId="{D2F1FD26-6755-41B8-AC75-D6269FD58B81}" srcOrd="12" destOrd="0" presId="urn:microsoft.com/office/officeart/2008/layout/AscendingPictureAccentProcess"/>
    <dgm:cxn modelId="{ACD87726-9154-4039-AE99-5F600772FE5C}" type="presParOf" srcId="{4536A821-89F3-4B19-B7E2-B3EDFB60AF52}" destId="{DF4BA9F4-7B5D-4488-A39A-951801A7E805}" srcOrd="13" destOrd="0" presId="urn:microsoft.com/office/officeart/2008/layout/AscendingPictureAccentProcess"/>
    <dgm:cxn modelId="{7A433913-CBAC-409A-B27F-E498875D7866}" type="presParOf" srcId="{4536A821-89F3-4B19-B7E2-B3EDFB60AF52}" destId="{BE0AE654-D8FE-4B21-A646-429ADAE7F99F}" srcOrd="14" destOrd="0" presId="urn:microsoft.com/office/officeart/2008/layout/AscendingPictureAccentProcess"/>
    <dgm:cxn modelId="{16F9C123-DD4B-4685-891C-56A6DAC86231}" type="presParOf" srcId="{BE0AE654-D8FE-4B21-A646-429ADAE7F99F}" destId="{289FA65E-D32A-4E24-B7DD-56B5C49AF48D}" srcOrd="0" destOrd="0" presId="urn:microsoft.com/office/officeart/2008/layout/AscendingPictureAccentProcess"/>
    <dgm:cxn modelId="{904BD5B1-4408-4E78-90D4-6B53BED7ED9B}" type="presParOf" srcId="{4536A821-89F3-4B19-B7E2-B3EDFB60AF52}" destId="{B3056DA8-280E-4679-86DF-DA3DDBAB60CC}" srcOrd="15" destOrd="0" presId="urn:microsoft.com/office/officeart/2008/layout/AscendingPictureAccentProcess"/>
    <dgm:cxn modelId="{86794CA7-4CEE-49DC-ADC0-073BE92D06C0}" type="presParOf" srcId="{4536A821-89F3-4B19-B7E2-B3EDFB60AF52}" destId="{97EAD519-16DD-401D-A572-CDA061AF5FD4}" srcOrd="16" destOrd="0" presId="urn:microsoft.com/office/officeart/2008/layout/AscendingPictureAccentProcess"/>
    <dgm:cxn modelId="{D832C9BC-EF02-4E64-B957-43628A63585F}" type="presParOf" srcId="{97EAD519-16DD-401D-A572-CDA061AF5FD4}" destId="{7DAF6E77-60AD-486D-A9F4-A22846EAC7F5}" srcOrd="0" destOrd="0" presId="urn:microsoft.com/office/officeart/2008/layout/AscendingPictureAccentProcess"/>
    <dgm:cxn modelId="{9A6D1DE9-8015-4AEF-AD1C-CF271985C3EE}" type="presParOf" srcId="{4536A821-89F3-4B19-B7E2-B3EDFB60AF52}" destId="{1ADFA5B9-38E2-40C8-B616-70AE097CDF2F}" srcOrd="17" destOrd="0" presId="urn:microsoft.com/office/officeart/2008/layout/AscendingPictureAccentProcess"/>
    <dgm:cxn modelId="{6CA9FE52-1AD1-4BF6-8BBF-C98636BA7BF5}" type="presParOf" srcId="{4536A821-89F3-4B19-B7E2-B3EDFB60AF52}" destId="{FE65C5C4-E72D-41ED-90E1-DE690F532CDB}" srcOrd="18" destOrd="0" presId="urn:microsoft.com/office/officeart/2008/layout/AscendingPictureAccentProcess"/>
    <dgm:cxn modelId="{CCA4CAB3-BC7B-4A3C-8CBA-D3ACEA9B3D67}" type="presParOf" srcId="{FE65C5C4-E72D-41ED-90E1-DE690F532CDB}" destId="{9A2C7441-E09E-4AA8-ADC8-31A57F488006}" srcOrd="0" destOrd="0" presId="urn:microsoft.com/office/officeart/2008/layout/AscendingPictureAccentProcess"/>
    <dgm:cxn modelId="{44F2CC66-4DD4-4FDF-A109-87B1CDAEBAFB}" type="presParOf" srcId="{4536A821-89F3-4B19-B7E2-B3EDFB60AF52}" destId="{88277910-A527-43F9-9A2C-0E4D017F429E}" srcOrd="19" destOrd="0" presId="urn:microsoft.com/office/officeart/2008/layout/AscendingPictureAccentProcess"/>
    <dgm:cxn modelId="{AE6F44B5-187F-4671-94A1-E3F9332A565C}" type="presParOf" srcId="{4536A821-89F3-4B19-B7E2-B3EDFB60AF52}" destId="{387B8675-1500-438B-B65B-D80DA0B1A2E3}" srcOrd="20" destOrd="0" presId="urn:microsoft.com/office/officeart/2008/layout/AscendingPictureAccentProcess"/>
    <dgm:cxn modelId="{F1494C36-6B4D-466E-8AD9-D8D02D86DC94}" type="presParOf" srcId="{387B8675-1500-438B-B65B-D80DA0B1A2E3}" destId="{035116F9-96B8-41BB-B1F7-7D233AB7513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E7D20-73A0-4302-A606-7B6037E2FAFF}">
      <dsp:nvSpPr>
        <dsp:cNvPr id="0" name=""/>
        <dsp:cNvSpPr/>
      </dsp:nvSpPr>
      <dsp:spPr>
        <a:xfrm>
          <a:off x="1969275" y="3853352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8FCFF-D85A-4804-BA38-AC2EBBAC4140}">
      <dsp:nvSpPr>
        <dsp:cNvPr id="0" name=""/>
        <dsp:cNvSpPr/>
      </dsp:nvSpPr>
      <dsp:spPr>
        <a:xfrm>
          <a:off x="1751389" y="3952704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C33D5-CA0A-4C26-B18E-E24F17211E52}">
      <dsp:nvSpPr>
        <dsp:cNvPr id="0" name=""/>
        <dsp:cNvSpPr/>
      </dsp:nvSpPr>
      <dsp:spPr>
        <a:xfrm>
          <a:off x="1527060" y="4034496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E786A-D91B-4A58-841D-933BE84FB0F4}">
      <dsp:nvSpPr>
        <dsp:cNvPr id="0" name=""/>
        <dsp:cNvSpPr/>
      </dsp:nvSpPr>
      <dsp:spPr>
        <a:xfrm>
          <a:off x="1296288" y="4098267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2ED3A-83BB-413B-A704-F629D740C9EB}">
      <dsp:nvSpPr>
        <dsp:cNvPr id="0" name=""/>
        <dsp:cNvSpPr/>
      </dsp:nvSpPr>
      <dsp:spPr>
        <a:xfrm>
          <a:off x="2987836" y="3023414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A8BD6-C713-4EBE-85AD-8D5D660F1854}">
      <dsp:nvSpPr>
        <dsp:cNvPr id="0" name=""/>
        <dsp:cNvSpPr/>
      </dsp:nvSpPr>
      <dsp:spPr>
        <a:xfrm>
          <a:off x="3568866" y="1805772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44AC8-712A-441B-84B6-674CA3816122}">
      <dsp:nvSpPr>
        <dsp:cNvPr id="0" name=""/>
        <dsp:cNvSpPr/>
      </dsp:nvSpPr>
      <dsp:spPr>
        <a:xfrm>
          <a:off x="3411894" y="286375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63556-A278-46EF-8E36-44E3FAC91274}">
      <dsp:nvSpPr>
        <dsp:cNvPr id="0" name=""/>
        <dsp:cNvSpPr/>
      </dsp:nvSpPr>
      <dsp:spPr>
        <a:xfrm>
          <a:off x="3551295" y="187485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74659-E1DA-4A87-A35E-13E303C6D2FA}">
      <dsp:nvSpPr>
        <dsp:cNvPr id="0" name=""/>
        <dsp:cNvSpPr/>
      </dsp:nvSpPr>
      <dsp:spPr>
        <a:xfrm>
          <a:off x="3690695" y="88595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E9881-BA0F-4933-AF62-5AD2D1B1F71E}">
      <dsp:nvSpPr>
        <dsp:cNvPr id="0" name=""/>
        <dsp:cNvSpPr/>
      </dsp:nvSpPr>
      <dsp:spPr>
        <a:xfrm>
          <a:off x="3830095" y="187485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A10E1-8C95-4721-BE03-B719193E52F7}">
      <dsp:nvSpPr>
        <dsp:cNvPr id="0" name=""/>
        <dsp:cNvSpPr/>
      </dsp:nvSpPr>
      <dsp:spPr>
        <a:xfrm>
          <a:off x="3970082" y="286375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F6B17-865D-471E-AE85-CD1D3C29658D}">
      <dsp:nvSpPr>
        <dsp:cNvPr id="0" name=""/>
        <dsp:cNvSpPr/>
      </dsp:nvSpPr>
      <dsp:spPr>
        <a:xfrm>
          <a:off x="3690695" y="297466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1FD26-6755-41B8-AC75-D6269FD58B81}">
      <dsp:nvSpPr>
        <dsp:cNvPr id="0" name=""/>
        <dsp:cNvSpPr/>
      </dsp:nvSpPr>
      <dsp:spPr>
        <a:xfrm>
          <a:off x="3690695" y="506337"/>
          <a:ext cx="97814" cy="9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BA9F4-7B5D-4488-A39A-951801A7E805}">
      <dsp:nvSpPr>
        <dsp:cNvPr id="0" name=""/>
        <dsp:cNvSpPr/>
      </dsp:nvSpPr>
      <dsp:spPr>
        <a:xfrm>
          <a:off x="738393" y="4132140"/>
          <a:ext cx="2105649" cy="88957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6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/>
            <a:t>Colegio San Ignacio (Caracas) 1923</a:t>
          </a:r>
          <a:endParaRPr lang="en-US" sz="1600" b="1" kern="1200" dirty="0"/>
        </a:p>
      </dsp:txBody>
      <dsp:txXfrm>
        <a:off x="781819" y="4175566"/>
        <a:ext cx="2018797" cy="802727"/>
      </dsp:txXfrm>
    </dsp:sp>
    <dsp:sp modelId="{289FA65E-D32A-4E24-B7DD-56B5C49AF48D}">
      <dsp:nvSpPr>
        <dsp:cNvPr id="0" name=""/>
        <dsp:cNvSpPr/>
      </dsp:nvSpPr>
      <dsp:spPr>
        <a:xfrm>
          <a:off x="154727" y="3740754"/>
          <a:ext cx="976388" cy="9764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56DA8-280E-4679-86DF-DA3DDBAB60CC}">
      <dsp:nvSpPr>
        <dsp:cNvPr id="0" name=""/>
        <dsp:cNvSpPr/>
      </dsp:nvSpPr>
      <dsp:spPr>
        <a:xfrm>
          <a:off x="2628499" y="3458390"/>
          <a:ext cx="2105649" cy="87387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6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err="1" smtClean="0"/>
            <a:t>Çolegio</a:t>
          </a:r>
          <a:r>
            <a:rPr lang="es-VE" sz="1600" b="1" kern="1200" dirty="0" smtClean="0"/>
            <a:t> Gonzaga (Maracaibo) 1945</a:t>
          </a:r>
          <a:endParaRPr lang="en-US" sz="1600" b="1" kern="1200" dirty="0"/>
        </a:p>
      </dsp:txBody>
      <dsp:txXfrm>
        <a:off x="2671158" y="3501049"/>
        <a:ext cx="2020331" cy="788557"/>
      </dsp:txXfrm>
    </dsp:sp>
    <dsp:sp modelId="{7DAF6E77-60AD-486D-A9F4-A22846EAC7F5}">
      <dsp:nvSpPr>
        <dsp:cNvPr id="0" name=""/>
        <dsp:cNvSpPr/>
      </dsp:nvSpPr>
      <dsp:spPr>
        <a:xfrm>
          <a:off x="2044833" y="3059151"/>
          <a:ext cx="976388" cy="9764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FA5B9-38E2-40C8-B616-70AE097CDF2F}">
      <dsp:nvSpPr>
        <dsp:cNvPr id="0" name=""/>
        <dsp:cNvSpPr/>
      </dsp:nvSpPr>
      <dsp:spPr>
        <a:xfrm>
          <a:off x="3433273" y="2355116"/>
          <a:ext cx="2105649" cy="930717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6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/>
            <a:t>Instituto Técnico Jesús Obrero (Caracas) 1948</a:t>
          </a:r>
          <a:endParaRPr lang="en-US" sz="1600" b="1" kern="1200" dirty="0"/>
        </a:p>
      </dsp:txBody>
      <dsp:txXfrm>
        <a:off x="3478707" y="2400550"/>
        <a:ext cx="2014781" cy="839849"/>
      </dsp:txXfrm>
    </dsp:sp>
    <dsp:sp modelId="{9A2C7441-E09E-4AA8-ADC8-31A57F488006}">
      <dsp:nvSpPr>
        <dsp:cNvPr id="0" name=""/>
        <dsp:cNvSpPr/>
      </dsp:nvSpPr>
      <dsp:spPr>
        <a:xfrm>
          <a:off x="2908600" y="2003564"/>
          <a:ext cx="976388" cy="97642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77910-A527-43F9-9A2C-0E4D017F429E}">
      <dsp:nvSpPr>
        <dsp:cNvPr id="0" name=""/>
        <dsp:cNvSpPr/>
      </dsp:nvSpPr>
      <dsp:spPr>
        <a:xfrm>
          <a:off x="3786460" y="1070359"/>
          <a:ext cx="2105649" cy="9392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6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/>
            <a:t>Colegio Loyola </a:t>
          </a:r>
          <a:r>
            <a:rPr lang="es-VE" sz="1600" b="1" kern="1200" dirty="0" err="1" smtClean="0"/>
            <a:t>Gumilla</a:t>
          </a:r>
          <a:r>
            <a:rPr lang="es-VE" sz="1600" b="1" kern="1200" dirty="0" smtClean="0"/>
            <a:t> (Guayana) 1965</a:t>
          </a:r>
          <a:endParaRPr lang="en-US" sz="1600" b="1" kern="1200" dirty="0"/>
        </a:p>
      </dsp:txBody>
      <dsp:txXfrm>
        <a:off x="3832311" y="1116210"/>
        <a:ext cx="2013947" cy="847553"/>
      </dsp:txXfrm>
    </dsp:sp>
    <dsp:sp modelId="{035116F9-96B8-41BB-B1F7-7D233AB7513E}">
      <dsp:nvSpPr>
        <dsp:cNvPr id="0" name=""/>
        <dsp:cNvSpPr/>
      </dsp:nvSpPr>
      <dsp:spPr>
        <a:xfrm>
          <a:off x="3202794" y="703810"/>
          <a:ext cx="976388" cy="97642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34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44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81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85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15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53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99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82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26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28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B49-8565-4EF2-ABF6-09F4079FF544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94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5B49-8565-4EF2-ABF6-09F4079FF544}" type="datetimeFigureOut">
              <a:rPr lang="es-ES" smtClean="0"/>
              <a:t>26/04/2016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4ABFB-3112-4BB1-92B4-F89C8EFF5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80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736303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VE" b="1" dirty="0">
                <a:solidFill>
                  <a:schemeClr val="bg1"/>
                </a:solidFill>
              </a:rPr>
              <a:t>L</a:t>
            </a:r>
            <a:r>
              <a:rPr lang="es-VE" b="1" dirty="0" smtClean="0">
                <a:solidFill>
                  <a:schemeClr val="bg1"/>
                </a:solidFill>
              </a:rPr>
              <a:t>ogros/resultados </a:t>
            </a:r>
            <a:r>
              <a:rPr lang="es-VE" b="1" dirty="0">
                <a:solidFill>
                  <a:schemeClr val="bg1"/>
                </a:solidFill>
              </a:rPr>
              <a:t>más notables </a:t>
            </a:r>
            <a:r>
              <a:rPr lang="es-VE" b="1" dirty="0" smtClean="0">
                <a:solidFill>
                  <a:schemeClr val="bg1"/>
                </a:solidFill>
              </a:rPr>
              <a:t>de los Colegios ACSI y el CFJO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VE" b="1" dirty="0" smtClean="0">
                <a:solidFill>
                  <a:schemeClr val="bg1"/>
                </a:solidFill>
              </a:rPr>
              <a:t>en </a:t>
            </a:r>
            <a:r>
              <a:rPr lang="es-VE" b="1" dirty="0">
                <a:solidFill>
                  <a:schemeClr val="bg1"/>
                </a:solidFill>
              </a:rPr>
              <a:t>la </a:t>
            </a:r>
            <a:r>
              <a:rPr lang="es-VE" b="1" dirty="0" smtClean="0">
                <a:solidFill>
                  <a:schemeClr val="bg1"/>
                </a:solidFill>
              </a:rPr>
              <a:t>Pre-Asamblea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204792"/>
            <a:ext cx="6400800" cy="1752600"/>
          </a:xfrm>
        </p:spPr>
        <p:txBody>
          <a:bodyPr>
            <a:normAutofit/>
          </a:bodyPr>
          <a:lstStyle/>
          <a:p>
            <a:r>
              <a:rPr lang="es-VE" sz="2800" b="1" dirty="0"/>
              <a:t>Asamblea de Educación 2016</a:t>
            </a:r>
            <a:r>
              <a:rPr lang="es-VE" sz="2800" dirty="0"/>
              <a:t> </a:t>
            </a:r>
            <a:endParaRPr lang="es-ES" sz="2800" dirty="0"/>
          </a:p>
          <a:p>
            <a:r>
              <a:rPr lang="es-VE" sz="2800" b="1" dirty="0"/>
              <a:t>“100 AÑOS SEMBRANDO ESPERANZA”</a:t>
            </a:r>
            <a:endParaRPr lang="es-ES" sz="2800" dirty="0"/>
          </a:p>
          <a:p>
            <a:r>
              <a:rPr lang="es-VE" sz="2800" b="1" dirty="0" smtClean="0"/>
              <a:t>27 </a:t>
            </a:r>
            <a:r>
              <a:rPr lang="es-VE" sz="2800" b="1" dirty="0"/>
              <a:t>al 29 de abril</a:t>
            </a:r>
            <a:endParaRPr lang="es-ES" sz="2800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44" y="260648"/>
            <a:ext cx="33003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5267"/>
            <a:ext cx="2981461" cy="11521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56791"/>
            <a:ext cx="986854" cy="100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9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Maritza\Dropbox\Fotos e imágenes\San Ignacio 2\Imagen 6 Comunidad CSI y San Francisc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r="8716" b="14262"/>
          <a:stretch/>
        </p:blipFill>
        <p:spPr bwMode="auto">
          <a:xfrm>
            <a:off x="7018537" y="448911"/>
            <a:ext cx="1872208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7412"/>
            <a:ext cx="4546848" cy="1008112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l"/>
            <a:r>
              <a:rPr lang="es-ES_tradnl" sz="3200" b="1" dirty="0" smtClean="0">
                <a:solidFill>
                  <a:schemeClr val="bg1"/>
                </a:solidFill>
              </a:rPr>
              <a:t>I. Reflexiones en torno a la historia de las obras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" b="8196"/>
          <a:stretch/>
        </p:blipFill>
        <p:spPr bwMode="auto">
          <a:xfrm>
            <a:off x="4716016" y="72389"/>
            <a:ext cx="2318965" cy="15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334424"/>
              </p:ext>
            </p:extLst>
          </p:nvPr>
        </p:nvGraphicFramePr>
        <p:xfrm>
          <a:off x="2970063" y="1777180"/>
          <a:ext cx="6046837" cy="511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2467" y="2325732"/>
            <a:ext cx="5084726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Necesidad de una educación de calidad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Llamado de la Iglesia Venezolana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Opción preferencial por los pobres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Contexto sociopolítico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Reflexiones internas de la SJ en el país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Reflexiones internas en el colegio (revisión de la misión)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/>
              <a:t>Respuestas a necesidades específicas de la comunidad                                     y/o </a:t>
            </a:r>
            <a:r>
              <a:rPr lang="es-VE" sz="2200" b="1" dirty="0" smtClean="0"/>
              <a:t>región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69168" y="1263567"/>
            <a:ext cx="4546848" cy="10081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dirty="0" smtClean="0">
                <a:solidFill>
                  <a:schemeClr val="tx2"/>
                </a:solidFill>
              </a:rPr>
              <a:t>Cada colegio… diversas etapas, que en general, respondieron a:</a:t>
            </a:r>
            <a:endParaRPr lang="es-E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4546848" cy="1008112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l"/>
            <a:r>
              <a:rPr lang="es-ES_tradnl" sz="3200" b="1" dirty="0" smtClean="0">
                <a:solidFill>
                  <a:schemeClr val="bg1"/>
                </a:solidFill>
              </a:rPr>
              <a:t>I. Reflexiones en torno a la historia de las obras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466" y="2369976"/>
            <a:ext cx="8742321" cy="660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Propuesta educativa que ha respondido a las exigencias del contexto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Educación integral, ignaciana, con fuerte contenido pastoral, que en mayor o menor grado ha </a:t>
            </a:r>
            <a:r>
              <a:rPr lang="es-VE" sz="2200" b="1" dirty="0" smtClean="0"/>
              <a:t>incluido: deportes, </a:t>
            </a:r>
            <a:r>
              <a:rPr lang="es-VE" sz="2200" b="1" dirty="0" smtClean="0"/>
              <a:t>agrupaciones juveniles, </a:t>
            </a:r>
            <a:r>
              <a:rPr lang="es-VE" sz="2200" b="1" dirty="0" smtClean="0"/>
              <a:t>centros </a:t>
            </a:r>
            <a:r>
              <a:rPr lang="es-VE" sz="2200" b="1" dirty="0" smtClean="0"/>
              <a:t>de estudiantes, formación técnica, inglés, tecnología, jornada completa, actividades complementarias,…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Fortalecimiento de la Identidad y expansión de la espiritualidad ignaciana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Formación de líderes con compromiso social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Incorporación de laicas/os en equipos directivos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Formación del personal, familias y comunidad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Colegios </a:t>
            </a:r>
            <a:r>
              <a:rPr lang="es-VE" sz="2200" b="1" dirty="0" smtClean="0"/>
              <a:t>abiertos a las familias y a la comunidad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95735" y="1425863"/>
            <a:ext cx="4546848" cy="6144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 smtClean="0">
                <a:solidFill>
                  <a:schemeClr val="tx2"/>
                </a:solidFill>
              </a:rPr>
              <a:t>Logros/impactos principales</a:t>
            </a:r>
            <a:endParaRPr lang="es-ES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79" y="0"/>
            <a:ext cx="2276335" cy="160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 descr="C:\Users\Maritza\Dropbox\Fotos e imágenes\San Ignacio 2\Imagen 7 (320x200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78" y="378183"/>
            <a:ext cx="2079232" cy="150742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9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6238" y="206475"/>
            <a:ext cx="5865853" cy="1096204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l"/>
            <a:r>
              <a:rPr lang="es-ES_tradnl" sz="3200" b="1" dirty="0" smtClean="0">
                <a:solidFill>
                  <a:schemeClr val="bg1"/>
                </a:solidFill>
              </a:rPr>
              <a:t>I. Reflexiones en torno a la historia de las obras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466" y="2207748"/>
            <a:ext cx="8991444" cy="827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Propuesta educativa inclusiva, compromiso social. Atención de sectores populares.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Formación </a:t>
            </a:r>
            <a:r>
              <a:rPr lang="es-VE" sz="2200" b="1" dirty="0" err="1" smtClean="0"/>
              <a:t>humanocristiana</a:t>
            </a:r>
            <a:r>
              <a:rPr lang="es-VE" sz="2200" b="1" dirty="0" smtClean="0"/>
              <a:t> en los estudiantes, personal y familias. Oferta de EE.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Vinculación de lo pastoral con el quehacer educativo.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/>
              <a:t>Proyección a la </a:t>
            </a:r>
            <a:r>
              <a:rPr lang="es-VE" sz="2200" b="1" dirty="0" smtClean="0"/>
              <a:t>comunidad.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Formación de personas críticas y líderes con conciencia política, sensibles a necesidades del país.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Creación de instituciones que trascienden </a:t>
            </a:r>
            <a:r>
              <a:rPr lang="es-VE" sz="2200" b="1" dirty="0" smtClean="0"/>
              <a:t>fronteras.</a:t>
            </a: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Numerosos egresados vinculados a otras obras de la </a:t>
            </a:r>
            <a:r>
              <a:rPr lang="es-VE" sz="2200" b="1" dirty="0" smtClean="0"/>
              <a:t>Provincia.</a:t>
            </a: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Trabajo de diversas obras educativas en un mismo espacio. Continuo </a:t>
            </a:r>
            <a:r>
              <a:rPr lang="es-VE" sz="2200" b="1" dirty="0" smtClean="0"/>
              <a:t>educativo.</a:t>
            </a: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66238" y="1371603"/>
            <a:ext cx="8727039" cy="7624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 smtClean="0">
                <a:solidFill>
                  <a:schemeClr val="tx2"/>
                </a:solidFill>
              </a:rPr>
              <a:t>Contribuciones al fortalecimiento de la misión apostólica</a:t>
            </a:r>
            <a:endParaRPr lang="es-ES" sz="28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4" t="11022" r="5964" b="36939"/>
          <a:stretch/>
        </p:blipFill>
        <p:spPr bwMode="auto">
          <a:xfrm>
            <a:off x="5071846" y="73740"/>
            <a:ext cx="2654709" cy="14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9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6238" y="206475"/>
            <a:ext cx="5865853" cy="1096204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l"/>
            <a:r>
              <a:rPr lang="es-ES_tradnl" sz="3200" b="1" dirty="0" smtClean="0">
                <a:solidFill>
                  <a:schemeClr val="bg1"/>
                </a:solidFill>
              </a:rPr>
              <a:t>I. Reflexiones en torno a la historia de las obras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466" y="2369976"/>
            <a:ext cx="8991444" cy="785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/>
              <a:t>Organización de la propuesta pedagógica y pastoral. Proyecto Educativo. Alineación con las orientaciones ignacianas. </a:t>
            </a: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Adaptación/aceptación crítica y reflexiva de los </a:t>
            </a:r>
            <a:r>
              <a:rPr lang="es-VE" sz="2200" b="1" dirty="0" smtClean="0"/>
              <a:t>lineamientos del MPPE, incluyendo regulaciones presupuestarias.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Incorporación de nuevos programas: inglés, tecnología educativa, ciencia.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Discernimiento en la toma de decisiones.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Capacidad para gestionar recursos humanos y materiales. Creación de equipos de proyectos. Apoyos en </a:t>
            </a:r>
            <a:r>
              <a:rPr lang="es-VE" sz="2200" b="1" dirty="0" err="1" smtClean="0"/>
              <a:t>ASIAs</a:t>
            </a:r>
            <a:r>
              <a:rPr lang="es-VE" sz="2200" b="1" dirty="0" smtClean="0"/>
              <a:t>. Búsqueda de aliados.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 Importancia del trabajo en red con otros colegios y otras obras.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Adecuación de equipos de trabajo a los tiempos y fortalecimiento del trabajo en equipo corresponsable, incluyendo laicas/os y jesuitas.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66238" y="1430595"/>
            <a:ext cx="4744975" cy="7624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 smtClean="0">
                <a:solidFill>
                  <a:schemeClr val="tx2"/>
                </a:solidFill>
              </a:rPr>
              <a:t>Aprendizajes organizacionales</a:t>
            </a:r>
            <a:endParaRPr lang="es-ES" sz="2800" b="1" dirty="0">
              <a:solidFill>
                <a:schemeClr val="tx2"/>
              </a:solidFill>
            </a:endParaRPr>
          </a:p>
        </p:txBody>
      </p:sp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radiofeyalegrianoticias.net/sitio/wp-content/uploads/2015/09/DSC_2651-3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32" y="189834"/>
            <a:ext cx="3961907" cy="16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6238" y="206475"/>
            <a:ext cx="5865853" cy="832339"/>
          </a:xfrm>
          <a:solidFill>
            <a:srgbClr val="003300"/>
          </a:solidFill>
        </p:spPr>
        <p:txBody>
          <a:bodyPr>
            <a:noAutofit/>
          </a:bodyPr>
          <a:lstStyle/>
          <a:p>
            <a:pPr algn="l"/>
            <a:r>
              <a:rPr lang="es-ES_tradnl" sz="3200" b="1" dirty="0" smtClean="0">
                <a:solidFill>
                  <a:schemeClr val="bg1"/>
                </a:solidFill>
              </a:rPr>
              <a:t>II. El hacer de la obra hoy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466" y="2148756"/>
            <a:ext cx="89914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/>
              <a:t>Se han dado avances significativos en el fortalecimiento de la propuesta pastoral, programa de inglés, renovación de la planta </a:t>
            </a:r>
            <a:r>
              <a:rPr lang="es-VE" sz="2100" b="1" dirty="0" smtClean="0"/>
              <a:t>física.</a:t>
            </a:r>
            <a:endParaRPr lang="es-VE" sz="21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/>
              <a:t>Nos mantenemos firmes en una opción que ha dado resultados en cuanto a los egresados, su sentido de pertenencia y la transformación positiva del </a:t>
            </a:r>
            <a:r>
              <a:rPr lang="es-VE" sz="2100" b="1" dirty="0" smtClean="0"/>
              <a:t>entorno</a:t>
            </a:r>
            <a:r>
              <a:rPr lang="es-VE" sz="2100" b="1" dirty="0"/>
              <a:t>.</a:t>
            </a:r>
            <a:endParaRPr lang="es-VE" sz="21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/>
              <a:t>Se tiene una cultura organizacional que se adapta a cada momento histórico y </a:t>
            </a:r>
            <a:r>
              <a:rPr lang="es-VE" sz="2100" b="1" dirty="0" smtClean="0"/>
              <a:t>trasciende.</a:t>
            </a:r>
            <a:endParaRPr lang="es-VE" sz="21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/>
              <a:t>Se </a:t>
            </a:r>
            <a:r>
              <a:rPr lang="es-VE" sz="2100" b="1" dirty="0" smtClean="0"/>
              <a:t>ha </a:t>
            </a:r>
            <a:r>
              <a:rPr lang="es-VE" sz="2100" b="1" dirty="0" smtClean="0"/>
              <a:t>dado respuestas a las necesidades del momento sin perder nuestra Identidad y </a:t>
            </a:r>
            <a:r>
              <a:rPr lang="es-VE" sz="2100" b="1" dirty="0" smtClean="0"/>
              <a:t>Misión.</a:t>
            </a:r>
            <a:endParaRPr lang="es-VE" sz="21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/>
              <a:t>Trabajo con PPRR, niños con necesidades especiales, </a:t>
            </a:r>
            <a:r>
              <a:rPr lang="es-VE" sz="2100" b="1" dirty="0" smtClean="0"/>
              <a:t>y seguimos </a:t>
            </a:r>
            <a:r>
              <a:rPr lang="es-VE" sz="2100" b="1" dirty="0" smtClean="0"/>
              <a:t>brindando una formación integral de </a:t>
            </a:r>
            <a:r>
              <a:rPr lang="es-VE" sz="2100" b="1" dirty="0" smtClean="0"/>
              <a:t>calidad.</a:t>
            </a:r>
            <a:endParaRPr lang="es-VE" sz="21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/>
              <a:t>Conocemos </a:t>
            </a:r>
            <a:r>
              <a:rPr lang="es-VE" sz="2100" b="1" dirty="0" smtClean="0"/>
              <a:t>y </a:t>
            </a:r>
            <a:r>
              <a:rPr lang="es-VE" sz="2100" b="1" dirty="0" smtClean="0"/>
              <a:t>respondemos </a:t>
            </a:r>
            <a:r>
              <a:rPr lang="es-VE" sz="2100" b="1" dirty="0" smtClean="0"/>
              <a:t>a las necesidades del contexto de </a:t>
            </a:r>
            <a:r>
              <a:rPr lang="es-VE" sz="2100" b="1" dirty="0" smtClean="0"/>
              <a:t>modo eficiente </a:t>
            </a:r>
            <a:r>
              <a:rPr lang="es-VE" sz="2100" b="1" dirty="0" smtClean="0"/>
              <a:t>y </a:t>
            </a:r>
            <a:r>
              <a:rPr lang="es-VE" sz="2100" b="1" dirty="0" smtClean="0"/>
              <a:t>disciplinado, contribuyendo a cambiar </a:t>
            </a:r>
            <a:r>
              <a:rPr lang="es-VE" sz="2100" b="1" dirty="0" smtClean="0"/>
              <a:t>las vidas de los </a:t>
            </a:r>
            <a:r>
              <a:rPr lang="es-VE" sz="2100" b="1" dirty="0" smtClean="0"/>
              <a:t>aprendices.</a:t>
            </a:r>
            <a:endParaRPr lang="es-VE" sz="2100" b="1" dirty="0" smtClean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10475" y="1120887"/>
            <a:ext cx="4391950" cy="92914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 smtClean="0">
                <a:solidFill>
                  <a:srgbClr val="003300"/>
                </a:solidFill>
              </a:rPr>
              <a:t>Todos nos sentimos muy satisfechos, porque…</a:t>
            </a:r>
            <a:endParaRPr lang="es-ES" sz="2800" b="1" dirty="0">
              <a:solidFill>
                <a:srgbClr val="003300"/>
              </a:solidFill>
            </a:endParaRPr>
          </a:p>
        </p:txBody>
      </p:sp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34" y="352071"/>
            <a:ext cx="2010643" cy="171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01" y="160338"/>
            <a:ext cx="22320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9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6238" y="206475"/>
            <a:ext cx="4744975" cy="832339"/>
          </a:xfrm>
          <a:solidFill>
            <a:srgbClr val="003300"/>
          </a:solidFill>
        </p:spPr>
        <p:txBody>
          <a:bodyPr>
            <a:noAutofit/>
          </a:bodyPr>
          <a:lstStyle/>
          <a:p>
            <a:pPr algn="l"/>
            <a:r>
              <a:rPr lang="es-ES_tradnl" sz="3200" b="1" dirty="0" smtClean="0">
                <a:solidFill>
                  <a:schemeClr val="bg1"/>
                </a:solidFill>
              </a:rPr>
              <a:t>II. El hacer de la obra hoy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60375" y="3008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09368" y="3193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361016" y="1194616"/>
            <a:ext cx="3930770" cy="55011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 smtClean="0">
                <a:solidFill>
                  <a:srgbClr val="003300"/>
                </a:solidFill>
              </a:rPr>
              <a:t>Fortalezas</a:t>
            </a:r>
            <a:endParaRPr lang="es-VE" sz="2200" b="1" dirty="0" smtClean="0">
              <a:solidFill>
                <a:srgbClr val="0033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Infraestructura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Instituciones colegiales y agrupaciones juveniles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Identidad y misión ignacianas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Estructura y cultura organizacional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Equipos de trabajo identificados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Aliados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Personal con disposición a formarse</a:t>
            </a:r>
          </a:p>
          <a:p>
            <a:pPr algn="ctr"/>
            <a:endParaRPr lang="en-US" sz="22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657711" y="1194616"/>
            <a:ext cx="4235566" cy="55306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 smtClean="0">
                <a:solidFill>
                  <a:srgbClr val="003300"/>
                </a:solidFill>
              </a:rPr>
              <a:t>Debilidades</a:t>
            </a:r>
            <a:endParaRPr lang="es-VE" sz="2200" b="1" dirty="0" smtClean="0">
              <a:solidFill>
                <a:srgbClr val="0033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Infraestructura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Situación país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Lineamientos desordenados del MPPE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Éxodo de familias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Falta de g</a:t>
            </a:r>
            <a:r>
              <a:rPr lang="es-VE" sz="2200" b="1" dirty="0" smtClean="0"/>
              <a:t>eneración </a:t>
            </a:r>
            <a:r>
              <a:rPr lang="es-VE" sz="2200" b="1" dirty="0" smtClean="0"/>
              <a:t>de relevo para cargos directivos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Escasas vocaciones docentes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Situación económica y motivacional del personal. </a:t>
            </a:r>
            <a:r>
              <a:rPr lang="es-VE" sz="2200" b="1" dirty="0" smtClean="0"/>
              <a:t>Alta Rotación</a:t>
            </a:r>
            <a:r>
              <a:rPr lang="es-VE" sz="22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200" b="1" dirty="0" smtClean="0"/>
              <a:t>Baja en la calidad educativa</a:t>
            </a:r>
          </a:p>
          <a:p>
            <a:pPr algn="ctr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447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6238" y="206475"/>
            <a:ext cx="5865853" cy="832339"/>
          </a:xfrm>
          <a:solidFill>
            <a:srgbClr val="003300"/>
          </a:solidFill>
        </p:spPr>
        <p:txBody>
          <a:bodyPr>
            <a:noAutofit/>
          </a:bodyPr>
          <a:lstStyle/>
          <a:p>
            <a:pPr algn="l"/>
            <a:r>
              <a:rPr lang="es-ES_tradnl" sz="3200" b="1" dirty="0" smtClean="0">
                <a:solidFill>
                  <a:schemeClr val="bg1"/>
                </a:solidFill>
              </a:rPr>
              <a:t>II. El hacer de la obra hoy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466" y="1957032"/>
            <a:ext cx="899144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Ser creadores de puentes en nuestra sociedad.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Profundizar el trabajo Fe-Justicia y fortalecer la formación sociopolítica de los estudiantes, personal y familias.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Fortalecer el trabajo con las familias.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Generar más recursos</a:t>
            </a:r>
            <a:r>
              <a:rPr lang="es-VE" sz="2200" b="1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Mejorar la </a:t>
            </a:r>
            <a:r>
              <a:rPr lang="es-VE" sz="2200" b="1" dirty="0" smtClean="0"/>
              <a:t>calidad académica.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Formar </a:t>
            </a:r>
            <a:r>
              <a:rPr lang="es-VE" sz="2200" b="1" dirty="0" smtClean="0"/>
              <a:t>en la dimensión ecológica.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Fortalecer el </a:t>
            </a:r>
            <a:r>
              <a:rPr lang="es-VE" sz="2200" b="1" dirty="0" smtClean="0"/>
              <a:t>trabajo en red.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Revisar la </a:t>
            </a:r>
            <a:r>
              <a:rPr lang="es-VE" sz="2200" b="1" dirty="0" smtClean="0"/>
              <a:t>propuesta curricular, sobre todo, en lo técnico.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Preparar/formar/apoyar </a:t>
            </a:r>
            <a:r>
              <a:rPr lang="es-VE" sz="2200" b="1" dirty="0" smtClean="0"/>
              <a:t>a </a:t>
            </a:r>
            <a:r>
              <a:rPr lang="es-VE" sz="2200" b="1" dirty="0" smtClean="0"/>
              <a:t>las generaciones </a:t>
            </a:r>
            <a:r>
              <a:rPr lang="es-VE" sz="2200" b="1" dirty="0" smtClean="0"/>
              <a:t>de relevo en cargos directivos.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200" b="1" dirty="0" smtClean="0"/>
              <a:t>Mayor apertura a la comunidad</a:t>
            </a:r>
            <a:r>
              <a:rPr lang="es-VE" sz="2200" b="1" dirty="0" smtClean="0"/>
              <a:t>.</a:t>
            </a:r>
            <a:endParaRPr lang="es-VE" sz="2200" b="1" dirty="0" smtClean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10475" y="1120887"/>
            <a:ext cx="4391950" cy="62377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 smtClean="0">
                <a:solidFill>
                  <a:srgbClr val="003300"/>
                </a:solidFill>
              </a:rPr>
              <a:t>Posibles nuevos énfasis</a:t>
            </a:r>
            <a:endParaRPr lang="es-ES" sz="2800" b="1" dirty="0">
              <a:solidFill>
                <a:srgbClr val="003300"/>
              </a:solidFill>
            </a:endParaRPr>
          </a:p>
        </p:txBody>
      </p:sp>
      <p:sp>
        <p:nvSpPr>
          <p:cNvPr id="3" name="AutoShape 2" descr="Image result for colegio loyola gumilla maracaibo vene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13" y="86606"/>
            <a:ext cx="4217110" cy="128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748</Words>
  <Application>Microsoft Office PowerPoint</Application>
  <PresentationFormat>Presentación en pantalla (4:3)</PresentationFormat>
  <Paragraphs>101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Logros/resultados más notables de los Colegios ACSI y el CFJO en la Pre-Asamblea</vt:lpstr>
      <vt:lpstr>I. Reflexiones en torno a la historia de las obras</vt:lpstr>
      <vt:lpstr>I. Reflexiones en torno a la historia de las obras</vt:lpstr>
      <vt:lpstr>I. Reflexiones en torno a la historia de las obras</vt:lpstr>
      <vt:lpstr>I. Reflexiones en torno a la historia de las obras</vt:lpstr>
      <vt:lpstr>II. El hacer de la obra hoy</vt:lpstr>
      <vt:lpstr>II. El hacer de la obra hoy</vt:lpstr>
      <vt:lpstr>II. El hacer de la obra hoy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Logros/resultados más notables en la Etapa Pre-Asamblea de los Colegios ACSI y el Centro de Formación Jesús Obrero</dc:title>
  <dc:creator>Ana Guinand</dc:creator>
  <cp:lastModifiedBy>Any</cp:lastModifiedBy>
  <cp:revision>29</cp:revision>
  <dcterms:created xsi:type="dcterms:W3CDTF">2016-04-20T15:00:40Z</dcterms:created>
  <dcterms:modified xsi:type="dcterms:W3CDTF">2016-04-26T23:36:47Z</dcterms:modified>
</cp:coreProperties>
</file>